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70" r:id="rId2"/>
    <p:sldId id="272" r:id="rId3"/>
    <p:sldId id="277" r:id="rId4"/>
    <p:sldId id="278" r:id="rId5"/>
    <p:sldId id="275" r:id="rId6"/>
    <p:sldId id="279" r:id="rId7"/>
    <p:sldId id="280" r:id="rId8"/>
    <p:sldId id="281" r:id="rId9"/>
    <p:sldId id="282" r:id="rId10"/>
    <p:sldId id="274" r:id="rId11"/>
    <p:sldId id="271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74722951297752E-2"/>
          <c:y val="5.1587301587301584E-2"/>
          <c:w val="0.85055255602163404"/>
          <c:h val="0.8550990501187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VOLT03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-7.2576072079585534E-17"/>
                  <c:y val="0.112228003435948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3 hours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0.59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Curcumin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-1.9795261418706638E-3"/>
                  <c:y val="0.129493850118402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3 hours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</c:v>
                </c:pt>
                <c:pt idx="1">
                  <c:v>0.66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Indomethacin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0"/>
                  <c:y val="0.10647272120846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3 hours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0.73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Placebo</c:v>
                </c:pt>
              </c:strCache>
            </c:strRef>
          </c:tx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 val="-3.958740571885274E-3"/>
                  <c:y val="8.632923341226833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3 hours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0.78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163328"/>
        <c:axId val="96164864"/>
      </c:barChart>
      <c:catAx>
        <c:axId val="9616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164864"/>
        <c:crosses val="autoZero"/>
        <c:auto val="1"/>
        <c:lblAlgn val="ctr"/>
        <c:lblOffset val="100"/>
        <c:noMultiLvlLbl val="0"/>
      </c:catAx>
      <c:valAx>
        <c:axId val="96164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163328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legend>
      <c:legendPos val="r"/>
      <c:layout>
        <c:manualLayout>
          <c:xMode val="edge"/>
          <c:yMode val="edge"/>
          <c:x val="0.16997226699616688"/>
          <c:y val="0.16047358268811107"/>
          <c:w val="0.22038168493350094"/>
          <c:h val="0.25316172320400643"/>
        </c:manualLayout>
      </c:layout>
      <c:overlay val="0"/>
      <c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+mj-lt"/>
              </a:defRPr>
            </a:pPr>
            <a:r>
              <a:rPr lang="en-US" sz="2400" dirty="0">
                <a:latin typeface="+mj-lt"/>
              </a:rPr>
              <a:t>Estimated </a:t>
            </a:r>
            <a:r>
              <a:rPr lang="en-US" sz="2400" dirty="0" smtClean="0">
                <a:latin typeface="+mj-lt"/>
              </a:rPr>
              <a:t>Global Sales </a:t>
            </a:r>
            <a:r>
              <a:rPr lang="en-US" sz="2400" dirty="0">
                <a:latin typeface="+mj-lt"/>
              </a:rPr>
              <a:t>in </a:t>
            </a:r>
            <a:r>
              <a:rPr lang="en-US" sz="2400" dirty="0" smtClean="0">
                <a:latin typeface="+mj-lt"/>
              </a:rPr>
              <a:t>2010 </a:t>
            </a:r>
            <a:r>
              <a:rPr lang="en-US" sz="2400" dirty="0">
                <a:latin typeface="+mj-lt"/>
              </a:rPr>
              <a:t>= $20.6B</a:t>
            </a:r>
          </a:p>
        </c:rich>
      </c:tx>
      <c:layout/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Curcumin</a:t>
            </a:r>
            <a:r>
              <a:rPr lang="en-US" dirty="0"/>
              <a:t> Sales</a:t>
            </a:r>
            <a:r>
              <a:rPr lang="en-US" dirty="0" smtClean="0"/>
              <a:t>* </a:t>
            </a:r>
            <a:r>
              <a:rPr lang="en-US" sz="1800" b="0" i="1" dirty="0" smtClean="0"/>
              <a:t>(in Millions)</a:t>
            </a:r>
            <a:endParaRPr lang="en-US" sz="1800" b="0" i="1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7846981730977117E-2"/>
          <c:y val="0.15478125000000001"/>
          <c:w val="0.8782051053370411"/>
          <c:h val="0.7243855807086614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Curcumin Sales*</c:v>
                </c:pt>
              </c:strCache>
            </c:strRef>
          </c:tx>
          <c:marker>
            <c:symbol val="diamond"/>
            <c:size val="14"/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80</c:v>
                </c:pt>
                <c:pt idx="1">
                  <c:v>130</c:v>
                </c:pt>
                <c:pt idx="2">
                  <c:v>185</c:v>
                </c:pt>
                <c:pt idx="3">
                  <c:v>199</c:v>
                </c:pt>
                <c:pt idx="4">
                  <c:v>216</c:v>
                </c:pt>
                <c:pt idx="5">
                  <c:v>235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180672"/>
        <c:axId val="71182208"/>
      </c:lineChart>
      <c:catAx>
        <c:axId val="7118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182208"/>
        <c:crosses val="autoZero"/>
        <c:auto val="1"/>
        <c:lblAlgn val="ctr"/>
        <c:lblOffset val="100"/>
        <c:noMultiLvlLbl val="0"/>
      </c:catAx>
      <c:valAx>
        <c:axId val="71182208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71180672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legend>
      <c:legendPos val="r"/>
      <c:layout>
        <c:manualLayout>
          <c:xMode val="edge"/>
          <c:yMode val="edge"/>
          <c:x val="0.45844657795707583"/>
          <c:y val="0.62092027559055119"/>
          <c:w val="0.29822101138065155"/>
          <c:h val="8.3409202755905507E-2"/>
        </c:manualLayout>
      </c:layout>
      <c:overlay val="0"/>
      <c:spPr>
        <a:solidFill>
          <a:schemeClr val="bg1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0.38889</cdr:x>
      <cdr:y>0.5</cdr:y>
    </cdr:from>
    <cdr:to>
      <cdr:x>0.5</cdr:x>
      <cdr:y>0.61785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00400" y="2286000"/>
          <a:ext cx="914400" cy="5388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 smtClean="0">
              <a:solidFill>
                <a:schemeClr val="bg1"/>
              </a:solidFill>
            </a:rPr>
            <a:t>$14B</a:t>
          </a:r>
          <a:endParaRPr lang="en-US" sz="2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0.14815</cdr:x>
      <cdr:y>0.42857</cdr:y>
    </cdr:from>
    <cdr:to>
      <cdr:x>0.25926</cdr:x>
      <cdr:y>0.51869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19200" y="1828800"/>
          <a:ext cx="914400" cy="3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solidFill>
                <a:schemeClr val="bg1"/>
              </a:solidFill>
            </a:rPr>
            <a:t>$4.5B</a:t>
          </a:r>
          <a:endParaRPr lang="en-US" sz="20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0.22222</cdr:x>
      <cdr:y>0.23214</cdr:y>
    </cdr:from>
    <cdr:to>
      <cdr:x>0.31481</cdr:x>
      <cdr:y>0.31561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28800" y="990600"/>
          <a:ext cx="762000" cy="356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bg1"/>
              </a:solidFill>
            </a:rPr>
            <a:t>$1.5B</a:t>
          </a:r>
          <a:endParaRPr lang="en-US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0.27778</cdr:x>
      <cdr:y>0.14286</cdr:y>
    </cdr:from>
    <cdr:to>
      <cdr:x>0.34259</cdr:x>
      <cdr:y>0.23173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286000" y="609600"/>
          <a:ext cx="533400" cy="379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bg1"/>
              </a:solidFill>
            </a:rPr>
            <a:t>$0.5B</a:t>
          </a:r>
          <a:endParaRPr lang="en-US" sz="18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76033-E10D-4676-85FC-DF44C359E420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42DBF-928A-4ADB-8E6B-2067DEEA25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6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D4D6390-22C2-41C2-8084-02B478833432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1C2B55C-4366-454F-8CC5-D1C6D89B1A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source=images&amp;cd=&amp;cad=rja&amp;uact=8&amp;ved=0CAcQjRw&amp;url=http://www.hindawi.com/journals/bca/2010/292760/fig1/&amp;ei=Qu-PVaD1DciUNsGunZgL&amp;bvm=bv.96783405,d.eXY&amp;psig=AFQjCNH9qRk8Rd0i7pWYqpbnNffVJRqCUw&amp;ust=143558250286971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51157" y="1828800"/>
            <a:ext cx="697279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VOLT03</a:t>
            </a:r>
          </a:p>
          <a:p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Reformulated Curcumin</a:t>
            </a:r>
          </a:p>
          <a:p>
            <a:endParaRPr 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 err="1" smtClean="0">
                <a:solidFill>
                  <a:schemeClr val="accent1"/>
                </a:solidFill>
              </a:rPr>
              <a:t>Pharma</a:t>
            </a:r>
            <a:r>
              <a:rPr lang="en-US" sz="2800" b="1" dirty="0" smtClean="0">
                <a:solidFill>
                  <a:schemeClr val="accent1"/>
                </a:solidFill>
              </a:rPr>
              <a:t>-grade with an enhanced therapeutic index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350" y="5919592"/>
            <a:ext cx="19812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064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5400000">
            <a:off x="5224565" y="3102563"/>
            <a:ext cx="685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Advantages of VOLT03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9603" y="2743200"/>
            <a:ext cx="8001000" cy="3886200"/>
          </a:xfrm>
          <a:prstGeom prst="rect">
            <a:avLst/>
          </a:prstGeom>
        </p:spPr>
        <p:txBody>
          <a:bodyPr/>
          <a:lstStyle>
            <a:lvl1pPr rtl="0" hangingPunct="0">
              <a:spcBef>
                <a:spcPts val="0"/>
              </a:spcBef>
              <a:spcAft>
                <a:spcPts val="1417"/>
              </a:spcAft>
              <a:tabLst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+mj-lt"/>
              </a:rPr>
              <a:t>Highly purified pharmaceutical-grade active ingredients.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+mj-lt"/>
              </a:rPr>
              <a:t>Manufactured under GMP in FDA-approved site.</a:t>
            </a:r>
            <a:endParaRPr lang="en-US" sz="2200" b="1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+mj-lt"/>
              </a:rPr>
              <a:t>Only curcumin product to demonstrate statistically significant anti-inflammatory properties </a:t>
            </a:r>
            <a:r>
              <a:rPr lang="en-US" sz="2200" b="1" dirty="0" err="1" smtClean="0">
                <a:latin typeface="+mj-lt"/>
              </a:rPr>
              <a:t>vs</a:t>
            </a:r>
            <a:r>
              <a:rPr lang="en-US" sz="2200" b="1" dirty="0" smtClean="0">
                <a:latin typeface="+mj-lt"/>
              </a:rPr>
              <a:t> standard curcumin and an NSAID (indomethacin).</a:t>
            </a:r>
            <a:endParaRPr lang="en-US" sz="2200" b="1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+mj-lt"/>
              </a:rPr>
              <a:t>Enhanced </a:t>
            </a:r>
            <a:r>
              <a:rPr lang="en-US" sz="2200" b="1" dirty="0" smtClean="0">
                <a:latin typeface="+mj-lt"/>
              </a:rPr>
              <a:t>bioavailability allows for less frequent dosing.</a:t>
            </a:r>
            <a:endParaRPr lang="en-US" sz="2200" b="1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+mj-lt"/>
              </a:rPr>
              <a:t>Highly soluble thus final dosage form will be in a small vegetable capsule.</a:t>
            </a:r>
            <a:endParaRPr lang="en-US" sz="2200" b="1" dirty="0">
              <a:latin typeface="+mj-lt"/>
            </a:endParaRPr>
          </a:p>
        </p:txBody>
      </p:sp>
      <p:pic>
        <p:nvPicPr>
          <p:cNvPr id="2050" name="Picture 2" descr="C:\Users\user\AppData\Local\Microsoft\Windows\Temporary Internet Files\Content.IE5\9WE48738\MP90042277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570"/>
            <a:ext cx="4050865" cy="219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73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5400000">
            <a:off x="5224565" y="3102563"/>
            <a:ext cx="685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Partnering Opportunity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28601" y="2209800"/>
            <a:ext cx="7772399" cy="3505200"/>
          </a:xfrm>
          <a:prstGeom prst="rect">
            <a:avLst/>
          </a:prstGeom>
        </p:spPr>
        <p:txBody>
          <a:bodyPr/>
          <a:lstStyle>
            <a:lvl1pPr rtl="0" hangingPunct="0">
              <a:spcBef>
                <a:spcPts val="0"/>
              </a:spcBef>
              <a:spcAft>
                <a:spcPts val="1417"/>
              </a:spcAft>
              <a:tabLst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34290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+mj-lt"/>
                <a:cs typeface="Arial" pitchFamily="34" charset="0"/>
              </a:rPr>
              <a:t>Levolta</a:t>
            </a:r>
            <a:r>
              <a:rPr lang="en-US" sz="2800" dirty="0" smtClean="0">
                <a:latin typeface="+mj-lt"/>
                <a:cs typeface="Arial" pitchFamily="34" charset="0"/>
              </a:rPr>
              <a:t> </a:t>
            </a:r>
            <a:r>
              <a:rPr lang="en-US" sz="2800" dirty="0">
                <a:latin typeface="+mj-lt"/>
                <a:cs typeface="Arial" pitchFamily="34" charset="0"/>
              </a:rPr>
              <a:t>is seeking a </a:t>
            </a:r>
            <a:r>
              <a:rPr lang="en-US" sz="2800" dirty="0" smtClean="0">
                <a:latin typeface="+mj-lt"/>
                <a:cs typeface="Arial" pitchFamily="34" charset="0"/>
              </a:rPr>
              <a:t>sales and / or distribution partner.</a:t>
            </a:r>
            <a:endParaRPr lang="en-US" sz="2800" dirty="0">
              <a:latin typeface="+mj-lt"/>
              <a:cs typeface="Arial" pitchFamily="34" charset="0"/>
            </a:endParaRPr>
          </a:p>
          <a:p>
            <a:pPr marL="742950" indent="-342900"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+mj-lt"/>
                <a:cs typeface="Arial" pitchFamily="34" charset="0"/>
              </a:rPr>
              <a:t>Levolta</a:t>
            </a:r>
            <a:r>
              <a:rPr lang="en-US" sz="2800" dirty="0" smtClean="0">
                <a:latin typeface="+mj-lt"/>
                <a:cs typeface="Arial" pitchFamily="34" charset="0"/>
              </a:rPr>
              <a:t> is </a:t>
            </a:r>
            <a:r>
              <a:rPr lang="en-US" sz="2800" dirty="0">
                <a:latin typeface="+mj-lt"/>
                <a:cs typeface="Arial" pitchFamily="34" charset="0"/>
              </a:rPr>
              <a:t>interested </a:t>
            </a:r>
            <a:r>
              <a:rPr lang="en-US" sz="2800" dirty="0" smtClean="0">
                <a:latin typeface="+mj-lt"/>
                <a:cs typeface="Arial" pitchFamily="34" charset="0"/>
              </a:rPr>
              <a:t>in global, regional and local partnering </a:t>
            </a:r>
            <a:r>
              <a:rPr lang="en-US" sz="2800" dirty="0">
                <a:latin typeface="+mj-lt"/>
                <a:cs typeface="Arial" pitchFamily="34" charset="0"/>
              </a:rPr>
              <a:t>opportunities.</a:t>
            </a:r>
          </a:p>
          <a:p>
            <a:pPr marL="74295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j-lt"/>
                <a:cs typeface="Arial" pitchFamily="34" charset="0"/>
              </a:rPr>
              <a:t>VOLT03 is </a:t>
            </a:r>
            <a:r>
              <a:rPr lang="en-US" sz="2800" dirty="0">
                <a:latin typeface="+mj-lt"/>
                <a:cs typeface="Arial" pitchFamily="34" charset="0"/>
              </a:rPr>
              <a:t>projected to </a:t>
            </a:r>
            <a:r>
              <a:rPr lang="en-US" sz="2800" dirty="0" smtClean="0">
                <a:latin typeface="+mj-lt"/>
                <a:cs typeface="Arial" pitchFamily="34" charset="0"/>
              </a:rPr>
              <a:t>be commercialized </a:t>
            </a:r>
            <a:r>
              <a:rPr lang="en-US" sz="2800" dirty="0">
                <a:latin typeface="+mj-lt"/>
                <a:cs typeface="Arial" pitchFamily="34" charset="0"/>
              </a:rPr>
              <a:t>in </a:t>
            </a:r>
            <a:r>
              <a:rPr lang="en-US" sz="2800" dirty="0" smtClean="0">
                <a:latin typeface="+mj-lt"/>
                <a:cs typeface="Arial" pitchFamily="34" charset="0"/>
              </a:rPr>
              <a:t>1H 2016</a:t>
            </a:r>
            <a:r>
              <a:rPr lang="en-US" sz="2800" dirty="0" smtClean="0">
                <a:latin typeface="+mj-lt"/>
                <a:cs typeface="Arial" pitchFamily="34" charset="0"/>
              </a:rPr>
              <a:t>.</a:t>
            </a:r>
            <a:endParaRPr lang="en-US" sz="2800" dirty="0">
              <a:latin typeface="+mj-lt"/>
              <a:cs typeface="Arial" pitchFamily="34" charset="0"/>
            </a:endParaRPr>
          </a:p>
        </p:txBody>
      </p:sp>
      <p:pic>
        <p:nvPicPr>
          <p:cNvPr id="1026" name="Picture 2" descr="C:\Users\user\AppData\Local\Microsoft\Windows\Temporary Internet Files\Content.IE5\7HJ47IHM\MC90043711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152401"/>
            <a:ext cx="259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42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5400000">
            <a:off x="5224565" y="3102563"/>
            <a:ext cx="685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Contact Information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38150" y="1600200"/>
            <a:ext cx="7505700" cy="3508977"/>
          </a:xfrm>
          <a:prstGeom prst="rect">
            <a:avLst/>
          </a:prstGeom>
        </p:spPr>
        <p:txBody>
          <a:bodyPr/>
          <a:lstStyle>
            <a:lvl1pPr rtl="0" hangingPunct="0">
              <a:spcBef>
                <a:spcPts val="0"/>
              </a:spcBef>
              <a:spcAft>
                <a:spcPts val="1417"/>
              </a:spcAft>
              <a:tabLst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+mj-lt"/>
                <a:cs typeface="Arial" pitchFamily="34" charset="0"/>
              </a:rPr>
              <a:t>After reviewing this Presentation Deck please feel free to contact Mr. Richard Becker with any questions you may have.</a:t>
            </a:r>
            <a:endParaRPr lang="en-US" sz="2800" dirty="0">
              <a:latin typeface="+mj-lt"/>
              <a:cs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05000" y="3810000"/>
            <a:ext cx="6248400" cy="1635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000" b="1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Richard Becker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, CEO</a:t>
            </a:r>
            <a:endParaRPr lang="en-US" sz="2000" i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000" dirty="0" err="1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Levolta</a:t>
            </a:r>
            <a:r>
              <a:rPr lang="en-US" sz="2000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 Pharmaceuticals</a:t>
            </a:r>
          </a:p>
          <a:p>
            <a:pPr>
              <a:lnSpc>
                <a:spcPct val="114000"/>
              </a:lnSpc>
            </a:pPr>
            <a:r>
              <a:rPr lang="en-US" sz="2000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Rbecker@levoltapharma.com</a:t>
            </a:r>
          </a:p>
          <a:p>
            <a:pPr>
              <a:lnSpc>
                <a:spcPct val="114000"/>
              </a:lnSpc>
            </a:pPr>
            <a:r>
              <a:rPr lang="en-US" sz="2000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848.702.0682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416" y="5937058"/>
            <a:ext cx="1981200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793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5400000">
            <a:off x="5224565" y="3102563"/>
            <a:ext cx="685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Executive Summary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381000"/>
            <a:ext cx="7543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en-US" sz="2400" b="1" dirty="0" smtClean="0"/>
              <a:t>Levolta </a:t>
            </a:r>
            <a:r>
              <a:rPr lang="en-US" sz="2400" b="1" dirty="0"/>
              <a:t>reformulates approved products to enhance their customer value, such as efficacy, safety and convenience</a:t>
            </a:r>
            <a:r>
              <a:rPr lang="en-US" sz="2400" b="1" dirty="0" smtClean="0"/>
              <a:t>.</a:t>
            </a:r>
          </a:p>
          <a:p>
            <a:pPr>
              <a:buClr>
                <a:srgbClr val="000066"/>
              </a:buClr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en-US" sz="2400" b="1" dirty="0" smtClean="0"/>
              <a:t>VOLT03, </a:t>
            </a:r>
            <a:r>
              <a:rPr lang="en-US" sz="2400" b="1" dirty="0"/>
              <a:t>a reformulated </a:t>
            </a:r>
            <a:r>
              <a:rPr lang="en-US" sz="2400" b="1" dirty="0" smtClean="0"/>
              <a:t>curcumin complex, </a:t>
            </a:r>
            <a:r>
              <a:rPr lang="en-US" sz="2400" b="1" dirty="0"/>
              <a:t>improves the solubility of the compound and may be used for a diverse array of </a:t>
            </a:r>
            <a:r>
              <a:rPr lang="en-US" sz="2400" b="1" dirty="0" smtClean="0"/>
              <a:t>indications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pPr>
              <a:buClr>
                <a:srgbClr val="000066"/>
              </a:buClr>
              <a:buFont typeface="Wingdings" panose="05000000000000000000" pitchFamily="2" charset="2"/>
              <a:buChar char="Ø"/>
            </a:pPr>
            <a:endParaRPr lang="en-US" sz="2400" b="1" dirty="0"/>
          </a:p>
          <a:p>
            <a:pPr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en-US" sz="2400" b="1" dirty="0" smtClean="0"/>
              <a:t>VOLT03, has demonstrated superior efficacy to curcumin and indomethacin </a:t>
            </a:r>
            <a:r>
              <a:rPr lang="en-US" sz="2400" b="1" dirty="0"/>
              <a:t>in animal </a:t>
            </a:r>
            <a:r>
              <a:rPr lang="en-US" sz="2400" b="1" dirty="0" smtClean="0"/>
              <a:t>studies.</a:t>
            </a:r>
          </a:p>
          <a:p>
            <a:pPr>
              <a:buClr>
                <a:srgbClr val="000066"/>
              </a:buClr>
              <a:buFont typeface="Wingdings" panose="05000000000000000000" pitchFamily="2" charset="2"/>
              <a:buChar char="Ø"/>
            </a:pPr>
            <a:endParaRPr lang="en-US" sz="2400" b="1" dirty="0" smtClean="0"/>
          </a:p>
          <a:p>
            <a:pPr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en-US" sz="2400" b="1" dirty="0" smtClean="0"/>
              <a:t>VOLT03 will be commercialized in </a:t>
            </a:r>
            <a:r>
              <a:rPr lang="en-US" sz="2400" b="1" dirty="0" smtClean="0"/>
              <a:t>2016 </a:t>
            </a:r>
            <a:r>
              <a:rPr lang="en-US" sz="2400" b="1" dirty="0" smtClean="0"/>
              <a:t>as a nutraceutical, sold on the Over-The-Counter (OTC) market. </a:t>
            </a:r>
            <a:endParaRPr lang="en-US" sz="2400" b="1" dirty="0"/>
          </a:p>
        </p:txBody>
      </p:sp>
      <p:sp>
        <p:nvSpPr>
          <p:cNvPr id="12" name="Rectangle 11"/>
          <p:cNvSpPr/>
          <p:nvPr/>
        </p:nvSpPr>
        <p:spPr>
          <a:xfrm>
            <a:off x="0" y="6604627"/>
            <a:ext cx="81534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687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5400000">
            <a:off x="5224565" y="3071786"/>
            <a:ext cx="6851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Current Focus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325" y="367352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Levolta</a:t>
            </a:r>
            <a:r>
              <a:rPr lang="en-US" sz="2800" dirty="0" smtClean="0"/>
              <a:t> is currently focused on the commercialization of its </a:t>
            </a:r>
            <a:r>
              <a:rPr lang="en-US" sz="2800" dirty="0" err="1" smtClean="0"/>
              <a:t>complexed</a:t>
            </a:r>
            <a:r>
              <a:rPr lang="en-US" sz="2800" dirty="0" smtClean="0"/>
              <a:t> curcumin, </a:t>
            </a:r>
            <a:r>
              <a:rPr lang="en-US" sz="2800" b="1" dirty="0" smtClean="0">
                <a:solidFill>
                  <a:srgbClr val="7030A0"/>
                </a:solidFill>
              </a:rPr>
              <a:t>VOLT03</a:t>
            </a:r>
            <a:r>
              <a:rPr lang="en-US" sz="2800" dirty="0" smtClean="0"/>
              <a:t>, which will </a:t>
            </a:r>
            <a:r>
              <a:rPr lang="en-US" sz="2800" dirty="0"/>
              <a:t>be the </a:t>
            </a:r>
            <a:r>
              <a:rPr lang="en-US" sz="2800" b="1" dirty="0"/>
              <a:t>only pharmaceutical-grade curcumin </a:t>
            </a:r>
            <a:r>
              <a:rPr lang="en-US" sz="2800" dirty="0" smtClean="0"/>
              <a:t>with an enhanced therapeutic index</a:t>
            </a:r>
            <a:endParaRPr lang="en-US" sz="2800" dirty="0"/>
          </a:p>
          <a:p>
            <a:pPr algn="ctr"/>
            <a:endParaRPr lang="en-US" sz="2800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045009"/>
            <a:ext cx="4953000" cy="343199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B55C-4366-454F-8CC5-D1C6D89B1A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2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21" y="3744469"/>
            <a:ext cx="8077200" cy="311353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Curcumin (</a:t>
            </a:r>
            <a:r>
              <a:rPr lang="en-US" sz="2400" dirty="0" err="1"/>
              <a:t>diferuloylmethane</a:t>
            </a:r>
            <a:r>
              <a:rPr lang="en-US" sz="2400" dirty="0"/>
              <a:t>) is a yellow pigment present in the spice turmeric (</a:t>
            </a:r>
            <a:r>
              <a:rPr lang="en-US" sz="2400" i="1" dirty="0"/>
              <a:t>Curcuma longa</a:t>
            </a:r>
            <a:r>
              <a:rPr lang="en-US" sz="2400" dirty="0"/>
              <a:t>) that has been associated with antioxidant, anti-inflammatory, anticancer, antiviral, and antibacterial activities as indicated by over 6,000 citations</a:t>
            </a:r>
            <a:r>
              <a:rPr lang="en-US" sz="2400" dirty="0" smtClean="0"/>
              <a:t>.</a:t>
            </a:r>
          </a:p>
          <a:p>
            <a:pPr>
              <a:lnSpc>
                <a:spcPct val="110000"/>
              </a:lnSpc>
            </a:pPr>
            <a:endParaRPr lang="en-US" sz="2400" dirty="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In </a:t>
            </a:r>
            <a:r>
              <a:rPr lang="en-US" sz="2400" dirty="0"/>
              <a:t>addition, over one hundred clinical studies have been carried out with </a:t>
            </a:r>
            <a:r>
              <a:rPr lang="en-US" sz="2400" dirty="0" smtClean="0"/>
              <a:t>curcumin</a:t>
            </a:r>
            <a:r>
              <a:rPr lang="en-US" dirty="0" smtClean="0"/>
              <a:t> and another 100+ currently ongoing per clinicaltrials.gov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362200"/>
            <a:ext cx="738664" cy="276453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Introduction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8" name="Picture 7" descr="http://www.hindawi.com/journals/bca/2010/292760.fig.001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1" y="1"/>
            <a:ext cx="7924800" cy="37444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B55C-4366-454F-8CC5-D1C6D89B1A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5400000">
            <a:off x="5224565" y="3102563"/>
            <a:ext cx="685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Opportunity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990600"/>
            <a:ext cx="789772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 smtClean="0"/>
              <a:t>Contains </a:t>
            </a:r>
            <a:r>
              <a:rPr lang="en-US" sz="2000" b="1" dirty="0"/>
              <a:t>Bioactive Compounds </a:t>
            </a:r>
            <a:r>
              <a:rPr lang="en-US" sz="2000" b="1" dirty="0" smtClean="0"/>
              <a:t>with </a:t>
            </a:r>
            <a:r>
              <a:rPr lang="en-US" sz="2000" b="1" dirty="0"/>
              <a:t>Powerful Medicinal </a:t>
            </a:r>
            <a:r>
              <a:rPr lang="en-US" sz="2000" b="1" dirty="0" smtClean="0"/>
              <a:t>Properties</a:t>
            </a:r>
          </a:p>
          <a:p>
            <a:pPr marL="457200" indent="-457200">
              <a:lnSpc>
                <a:spcPct val="150000"/>
              </a:lnSpc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 smtClean="0"/>
              <a:t>Natural </a:t>
            </a:r>
            <a:r>
              <a:rPr lang="en-US" sz="2000" b="1" dirty="0"/>
              <a:t>Anti-Inflammatory </a:t>
            </a:r>
            <a:r>
              <a:rPr lang="en-US" sz="2000" b="1" dirty="0" smtClean="0"/>
              <a:t>Compound</a:t>
            </a:r>
          </a:p>
          <a:p>
            <a:pPr marL="457200" indent="-457200">
              <a:lnSpc>
                <a:spcPct val="150000"/>
              </a:lnSpc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/>
              <a:t>Natural anti-oxidant</a:t>
            </a:r>
          </a:p>
          <a:p>
            <a:pPr marL="457200" indent="-457200">
              <a:lnSpc>
                <a:spcPct val="150000"/>
              </a:lnSpc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/>
              <a:t>Boosts Brain-Derived </a:t>
            </a:r>
            <a:r>
              <a:rPr lang="en-US" sz="2000" b="1" dirty="0" err="1"/>
              <a:t>Neurotrophic</a:t>
            </a:r>
            <a:r>
              <a:rPr lang="en-US" sz="2000" b="1" dirty="0"/>
              <a:t> Factor, Linked to Improved Brain Function </a:t>
            </a:r>
          </a:p>
          <a:p>
            <a:pPr marL="457200" indent="-457200">
              <a:lnSpc>
                <a:spcPct val="150000"/>
              </a:lnSpc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/>
              <a:t>Lowers Risk of Heart Disease</a:t>
            </a:r>
          </a:p>
          <a:p>
            <a:pPr marL="457200" indent="-457200">
              <a:lnSpc>
                <a:spcPct val="150000"/>
              </a:lnSpc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 smtClean="0"/>
              <a:t>Can </a:t>
            </a:r>
            <a:r>
              <a:rPr lang="en-US" sz="2000" b="1" dirty="0"/>
              <a:t>Help Prevent (And Perhaps Even Treat) </a:t>
            </a:r>
            <a:r>
              <a:rPr lang="en-US" sz="2000" b="1" dirty="0" smtClean="0"/>
              <a:t>Cancer</a:t>
            </a:r>
          </a:p>
          <a:p>
            <a:pPr marL="457200" indent="-457200">
              <a:lnSpc>
                <a:spcPct val="150000"/>
              </a:lnSpc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/>
              <a:t>May be Useful in Preventing &amp;</a:t>
            </a:r>
            <a:r>
              <a:rPr lang="en-US" sz="2000" b="1" dirty="0" smtClean="0"/>
              <a:t> </a:t>
            </a:r>
            <a:r>
              <a:rPr lang="en-US" sz="2000" b="1" dirty="0"/>
              <a:t>Treating Alzheimer’s </a:t>
            </a:r>
            <a:r>
              <a:rPr lang="en-US" sz="2000" b="1" dirty="0" smtClean="0"/>
              <a:t>Disease</a:t>
            </a:r>
          </a:p>
          <a:p>
            <a:pPr marL="457200" indent="-457200">
              <a:lnSpc>
                <a:spcPct val="150000"/>
              </a:lnSpc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/>
              <a:t>Arthritis Patients Respond Very Well to Curcumin </a:t>
            </a:r>
            <a:endParaRPr lang="en-US" sz="2000" b="1" dirty="0" smtClean="0"/>
          </a:p>
          <a:p>
            <a:pPr marL="457200" indent="-457200">
              <a:lnSpc>
                <a:spcPct val="150000"/>
              </a:lnSpc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/>
              <a:t>Studies Show I</a:t>
            </a:r>
            <a:r>
              <a:rPr lang="en-US" sz="2000" b="1" dirty="0" smtClean="0"/>
              <a:t>ncredible </a:t>
            </a:r>
            <a:r>
              <a:rPr lang="en-US" sz="2000" b="1" dirty="0"/>
              <a:t>Benefits Against </a:t>
            </a:r>
            <a:r>
              <a:rPr lang="en-US" sz="2000" b="1" dirty="0" smtClean="0"/>
              <a:t>Depression</a:t>
            </a:r>
          </a:p>
          <a:p>
            <a:pPr marL="457200" indent="-457200">
              <a:lnSpc>
                <a:spcPct val="150000"/>
              </a:lnSpc>
              <a:buClr>
                <a:srgbClr val="000066"/>
              </a:buClr>
              <a:buFont typeface="+mj-lt"/>
              <a:buAutoNum type="arabicPeriod"/>
            </a:pPr>
            <a:r>
              <a:rPr lang="en-US" sz="2000" b="1" dirty="0"/>
              <a:t>May Help Delay </a:t>
            </a:r>
            <a:r>
              <a:rPr lang="en-US" sz="2000" b="1" dirty="0" smtClean="0"/>
              <a:t>Aging </a:t>
            </a:r>
            <a:r>
              <a:rPr lang="en-US" sz="2000" b="1" dirty="0"/>
              <a:t>and Fight Age-Related Chronic Diseases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604627"/>
            <a:ext cx="81534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9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28600"/>
            <a:ext cx="6742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Proven Health Benefits of Curcumin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674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5400000">
            <a:off x="5224565" y="3102563"/>
            <a:ext cx="685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Superior Preclinical data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410200"/>
            <a:ext cx="7732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Methods: </a:t>
            </a:r>
            <a:r>
              <a:rPr lang="en-US" sz="2000" dirty="0"/>
              <a:t>The paw was measured at 3 hours after oral gavage of curcumin (30 mg/kg), Indomethacin (5 mg/kg), and </a:t>
            </a:r>
            <a:r>
              <a:rPr lang="en-US" sz="2000" dirty="0" smtClean="0"/>
              <a:t>VOLT03 </a:t>
            </a:r>
            <a:r>
              <a:rPr lang="en-US" sz="2000" dirty="0"/>
              <a:t>(30 mg/kg) to mice.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24135"/>
            <a:ext cx="6123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VOLT03 in </a:t>
            </a:r>
            <a:r>
              <a:rPr lang="en-US" sz="3600" dirty="0" smtClean="0">
                <a:solidFill>
                  <a:schemeClr val="accent1"/>
                </a:solidFill>
              </a:rPr>
              <a:t>Paw Edema </a:t>
            </a:r>
            <a:r>
              <a:rPr lang="en-US" sz="3600" dirty="0">
                <a:solidFill>
                  <a:schemeClr val="accent1"/>
                </a:solidFill>
              </a:rPr>
              <a:t>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990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970481"/>
              </p:ext>
            </p:extLst>
          </p:nvPr>
        </p:nvGraphicFramePr>
        <p:xfrm>
          <a:off x="409966" y="2426732"/>
          <a:ext cx="7370002" cy="2482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1"/>
                <a:gridCol w="949705"/>
                <a:gridCol w="1556270"/>
                <a:gridCol w="778090"/>
                <a:gridCol w="1097831"/>
                <a:gridCol w="1028304"/>
                <a:gridCol w="1197801"/>
              </a:tblGrid>
              <a:tr h="10307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Group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No. of Animals 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Test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Article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Dose </a:t>
                      </a:r>
                      <a:b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Route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Dose Level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 (mg/kg)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Dose Volume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(mL/kg)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Dose Conc. (mg/mL)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3435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Vehicle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p.o.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N/A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N/A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35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Curcumin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p.o.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5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VOLT03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p.o.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08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Indomethacin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p.o.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1175266"/>
            <a:ext cx="79247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efficacy of </a:t>
            </a:r>
            <a:r>
              <a:rPr lang="en-US" sz="2000" b="1" dirty="0">
                <a:solidFill>
                  <a:srgbClr val="7030A0"/>
                </a:solidFill>
              </a:rPr>
              <a:t>VOLT03</a:t>
            </a:r>
            <a:r>
              <a:rPr lang="en-US" sz="2000" dirty="0"/>
              <a:t> was compared to native curcumin, indomethacin and placebo in a carrageenan mouse paw edema model. 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B55C-4366-454F-8CC5-D1C6D89B1A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7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5400000">
            <a:off x="5224565" y="3102563"/>
            <a:ext cx="685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Superior Preclinical data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68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410200"/>
            <a:ext cx="77327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Results</a:t>
            </a:r>
            <a:r>
              <a:rPr lang="en-US" sz="2000" dirty="0"/>
              <a:t>: After 3 hours, the swelling was 0.59 mm for VOLT03, 0.66 mm for curcumin, 0.73 mm for indomethacin, and 0.78 mm for vehicle control. </a:t>
            </a:r>
            <a:r>
              <a:rPr lang="en-US" sz="2000" dirty="0" smtClean="0"/>
              <a:t>The </a:t>
            </a:r>
            <a:r>
              <a:rPr lang="en-US" sz="2000" dirty="0"/>
              <a:t>difference between </a:t>
            </a:r>
            <a:r>
              <a:rPr lang="en-US" sz="2000" dirty="0" smtClean="0"/>
              <a:t>VOLT03 </a:t>
            </a:r>
            <a:r>
              <a:rPr lang="en-US" sz="2000" dirty="0"/>
              <a:t>and curcumin/indomethacin was statistically significant, with p&lt;0.05.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7553" y="197749"/>
            <a:ext cx="6123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VOLT03 in </a:t>
            </a:r>
            <a:r>
              <a:rPr lang="en-US" sz="3600" dirty="0" smtClean="0">
                <a:solidFill>
                  <a:schemeClr val="accent1"/>
                </a:solidFill>
              </a:rPr>
              <a:t>Paw Edema </a:t>
            </a:r>
            <a:r>
              <a:rPr lang="en-US" sz="3600" dirty="0">
                <a:solidFill>
                  <a:schemeClr val="accent1"/>
                </a:solidFill>
              </a:rPr>
              <a:t>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990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117171918"/>
              </p:ext>
            </p:extLst>
          </p:nvPr>
        </p:nvGraphicFramePr>
        <p:xfrm>
          <a:off x="930565" y="990600"/>
          <a:ext cx="6416182" cy="441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599" y="2046499"/>
            <a:ext cx="553998" cy="18540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400" dirty="0" smtClean="0"/>
              <a:t>Swelling</a:t>
            </a:r>
            <a:r>
              <a:rPr lang="en-US" dirty="0" smtClean="0"/>
              <a:t> (mm)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263138" y="6619339"/>
            <a:ext cx="588336" cy="228600"/>
          </a:xfrm>
        </p:spPr>
        <p:txBody>
          <a:bodyPr/>
          <a:lstStyle/>
          <a:p>
            <a:fld id="{11C2B55C-4366-454F-8CC5-D1C6D89B1A1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5400000">
            <a:off x="5224565" y="3102563"/>
            <a:ext cx="685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Total Addressable U.S. Market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95600" y="2667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252954"/>
              </p:ext>
            </p:extLst>
          </p:nvPr>
        </p:nvGraphicFramePr>
        <p:xfrm>
          <a:off x="0" y="685800"/>
          <a:ext cx="7903472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2362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838" y="4519942"/>
            <a:ext cx="8106562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Recent data from the </a:t>
            </a:r>
            <a:r>
              <a:rPr lang="en-US" i="1" dirty="0"/>
              <a:t>Nutrition Business Journal</a:t>
            </a:r>
            <a:r>
              <a:rPr lang="en-US" dirty="0"/>
              <a:t> puts turmeric in the </a:t>
            </a:r>
            <a:r>
              <a:rPr lang="en-US" b="1" dirty="0"/>
              <a:t>top 10 best-selling supplements in the U.S</a:t>
            </a:r>
            <a:r>
              <a:rPr lang="en-US" b="1" dirty="0" smtClean="0"/>
              <a:t>.</a:t>
            </a:r>
          </a:p>
          <a:p>
            <a:pPr algn="ctr"/>
            <a:endParaRPr lang="en-US" b="1" dirty="0" smtClean="0"/>
          </a:p>
          <a:p>
            <a:pPr algn="ctr"/>
            <a:r>
              <a:rPr lang="en-US" dirty="0" smtClean="0"/>
              <a:t>The </a:t>
            </a:r>
            <a:r>
              <a:rPr lang="en-US" dirty="0"/>
              <a:t>total U.S. dietary supplement market of curcumin is estimated at </a:t>
            </a:r>
            <a:r>
              <a:rPr lang="en-US" b="1" dirty="0"/>
              <a:t>several hundred tons</a:t>
            </a:r>
            <a:r>
              <a:rPr lang="en-US" b="1" dirty="0" smtClean="0"/>
              <a:t>.**</a:t>
            </a:r>
          </a:p>
          <a:p>
            <a:endParaRPr lang="en-US" b="1" dirty="0"/>
          </a:p>
          <a:p>
            <a:r>
              <a:rPr lang="en-US" sz="1100" dirty="0" smtClean="0"/>
              <a:t>**www.nutraingredients-usa.com/Suppliers2/Any-moment-now-Is-curcumin-momentum-building-towards-a-tipping-point</a:t>
            </a:r>
          </a:p>
          <a:p>
            <a:r>
              <a:rPr lang="en-US" sz="1200" dirty="0" smtClean="0"/>
              <a:t>*</a:t>
            </a:r>
            <a:r>
              <a:rPr lang="en-US" sz="1100" dirty="0" smtClean="0"/>
              <a:t> Nutrition Business Journal estimated sales of </a:t>
            </a:r>
            <a:r>
              <a:rPr lang="en-US" sz="1100" dirty="0"/>
              <a:t>curcumin and turmeric-based supplements 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266476631"/>
              </p:ext>
            </p:extLst>
          </p:nvPr>
        </p:nvGraphicFramePr>
        <p:xfrm>
          <a:off x="709199" y="256457"/>
          <a:ext cx="672754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8350" y="2174576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$MM</a:t>
            </a:r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20711" y="5257800"/>
            <a:ext cx="66294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B55C-4366-454F-8CC5-D1C6D89B1A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5400000">
            <a:off x="5224565" y="3102562"/>
            <a:ext cx="6851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Competition 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228600"/>
            <a:ext cx="800100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b="1" u="sng" dirty="0">
                <a:solidFill>
                  <a:schemeClr val="accent4">
                    <a:lumMod val="75000"/>
                  </a:schemeClr>
                </a:solidFill>
              </a:rPr>
              <a:t>"Curcumin is the most widely-studied plant-derived medicinal chemical in modern science. Based on a statistical analysis of over three million published scientific studies, Curcumin is the most frequently mentioned phytonutrient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</a:rPr>
              <a:t>.“</a:t>
            </a:r>
          </a:p>
          <a:p>
            <a:pPr algn="ctr"/>
            <a:r>
              <a:rPr lang="en-US" sz="2000" b="1" dirty="0" smtClean="0">
                <a:solidFill>
                  <a:srgbClr val="92D050"/>
                </a:solidFill>
              </a:rPr>
              <a:t> </a:t>
            </a:r>
            <a:r>
              <a:rPr lang="en-US" sz="2000" dirty="0" smtClean="0"/>
              <a:t>- *NaturalNews.com</a:t>
            </a:r>
            <a:r>
              <a:rPr lang="en-US" sz="2000" dirty="0"/>
              <a:t>, July 2013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2545" y="2304871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There are </a:t>
            </a:r>
            <a:r>
              <a:rPr lang="en-US" sz="2400" i="1" dirty="0">
                <a:solidFill>
                  <a:schemeClr val="tx2"/>
                </a:solidFill>
              </a:rPr>
              <a:t>5</a:t>
            </a:r>
            <a:r>
              <a:rPr lang="en-US" sz="2400" i="1" dirty="0" smtClean="0">
                <a:solidFill>
                  <a:schemeClr val="tx2"/>
                </a:solidFill>
              </a:rPr>
              <a:t>0+ </a:t>
            </a:r>
            <a:r>
              <a:rPr lang="en-US" sz="2400" i="1" dirty="0" smtClean="0"/>
              <a:t>manufacturers selling standard curcumin but most have very poor solubility and corresponding poor Pk.</a:t>
            </a:r>
            <a:endParaRPr lang="en-US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18508"/>
            <a:ext cx="8327128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400" b="1" u="sng" dirty="0" smtClean="0">
                <a:solidFill>
                  <a:schemeClr val="tx2"/>
                </a:solidFill>
              </a:rPr>
              <a:t>Main Enhanced Curcumin competitors:</a:t>
            </a:r>
          </a:p>
          <a:p>
            <a:pPr>
              <a:spcAft>
                <a:spcPts val="600"/>
              </a:spcAft>
            </a:pPr>
            <a:r>
              <a:rPr lang="en-US" b="1" dirty="0" smtClean="0"/>
              <a:t>1. </a:t>
            </a:r>
            <a:r>
              <a:rPr lang="en-US" sz="2000" b="1" dirty="0" smtClean="0"/>
              <a:t>Wacker </a:t>
            </a:r>
            <a:r>
              <a:rPr lang="en-US" sz="2000" b="1" dirty="0" err="1" smtClean="0"/>
              <a:t>Chemie</a:t>
            </a:r>
            <a:r>
              <a:rPr lang="en-US" sz="2000" b="1" dirty="0" smtClean="0"/>
              <a:t> </a:t>
            </a:r>
            <a:r>
              <a:rPr lang="en-US" sz="2000" dirty="0" smtClean="0"/>
              <a:t>- </a:t>
            </a:r>
            <a:r>
              <a:rPr lang="en-US" sz="2000" b="1" dirty="0"/>
              <a:t>CAVAMAX</a:t>
            </a:r>
            <a:r>
              <a:rPr lang="en-US" sz="2000" b="1" baseline="30000" dirty="0"/>
              <a:t>®</a:t>
            </a:r>
            <a:r>
              <a:rPr lang="en-US" sz="2000" b="1" dirty="0"/>
              <a:t> </a:t>
            </a:r>
            <a:r>
              <a:rPr lang="en-US" sz="2000" b="1" dirty="0" smtClean="0"/>
              <a:t>W8 Curcumin Complex </a:t>
            </a:r>
            <a:r>
              <a:rPr lang="en-US" dirty="0" smtClean="0"/>
              <a:t>(</a:t>
            </a:r>
            <a:r>
              <a:rPr lang="en-US" i="1" dirty="0" smtClean="0"/>
              <a:t>+ cyclodextrin)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2. </a:t>
            </a:r>
            <a:r>
              <a:rPr lang="en-US" sz="2000" b="1" dirty="0" err="1"/>
              <a:t>OmniActive</a:t>
            </a:r>
            <a:r>
              <a:rPr lang="en-US" sz="2000" b="1" dirty="0"/>
              <a:t> - </a:t>
            </a:r>
            <a:r>
              <a:rPr lang="en-US" sz="2000" b="1" dirty="0" err="1"/>
              <a:t>CircuWin</a:t>
            </a:r>
            <a:r>
              <a:rPr lang="en-US" sz="2000" dirty="0"/>
              <a:t>™ </a:t>
            </a:r>
            <a:r>
              <a:rPr lang="en-US" i="1" dirty="0"/>
              <a:t>(utilizes </a:t>
            </a:r>
            <a:r>
              <a:rPr lang="en-US" i="1" dirty="0" err="1"/>
              <a:t>UltraSOL</a:t>
            </a:r>
            <a:r>
              <a:rPr lang="en-US" i="1" dirty="0"/>
              <a:t>™ technology)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3. </a:t>
            </a:r>
            <a:r>
              <a:rPr lang="en-US" sz="2000" b="1" dirty="0" err="1"/>
              <a:t>Indena</a:t>
            </a:r>
            <a:r>
              <a:rPr lang="en-US" sz="2000" b="1" dirty="0"/>
              <a:t> - </a:t>
            </a:r>
            <a:r>
              <a:rPr lang="en-US" sz="2000" b="1" dirty="0" err="1"/>
              <a:t>Meriva</a:t>
            </a:r>
            <a:r>
              <a:rPr lang="en-US" sz="2000" b="1" baseline="30000" dirty="0"/>
              <a:t>®</a:t>
            </a:r>
            <a:r>
              <a:rPr lang="en-US" sz="2000" b="1" dirty="0"/>
              <a:t> </a:t>
            </a:r>
            <a:r>
              <a:rPr lang="en-US" b="1" dirty="0"/>
              <a:t>(</a:t>
            </a:r>
            <a:r>
              <a:rPr lang="en-US" dirty="0"/>
              <a:t>curcumin-</a:t>
            </a:r>
            <a:r>
              <a:rPr lang="en-US" dirty="0" err="1"/>
              <a:t>phosphatidylcholine</a:t>
            </a:r>
            <a:r>
              <a:rPr lang="en-US" dirty="0"/>
              <a:t> </a:t>
            </a:r>
            <a:r>
              <a:rPr lang="en-US" dirty="0" err="1"/>
              <a:t>phytosome</a:t>
            </a:r>
            <a:r>
              <a:rPr lang="en-US" dirty="0"/>
              <a:t> complex)</a:t>
            </a:r>
            <a:endParaRPr lang="en-US" b="1" dirty="0"/>
          </a:p>
          <a:p>
            <a:pPr>
              <a:spcAft>
                <a:spcPts val="600"/>
              </a:spcAft>
            </a:pPr>
            <a:r>
              <a:rPr lang="en-US" sz="2000" b="1" dirty="0" smtClean="0"/>
              <a:t>4.</a:t>
            </a:r>
            <a:r>
              <a:rPr lang="en-US" sz="2400" b="1" dirty="0"/>
              <a:t> </a:t>
            </a:r>
            <a:r>
              <a:rPr lang="en-US" sz="2000" b="1" dirty="0" err="1"/>
              <a:t>Arjuna</a:t>
            </a:r>
            <a:r>
              <a:rPr lang="en-US" sz="2000" b="1" dirty="0"/>
              <a:t> – BCM-95</a:t>
            </a:r>
            <a:r>
              <a:rPr lang="en-US" sz="2000" b="1" baseline="30000" dirty="0"/>
              <a:t>®</a:t>
            </a:r>
            <a:r>
              <a:rPr lang="en-US" sz="2000" b="1" dirty="0"/>
              <a:t> </a:t>
            </a:r>
            <a:r>
              <a:rPr lang="en-US" i="1" dirty="0"/>
              <a:t>(pure </a:t>
            </a:r>
            <a:r>
              <a:rPr lang="en-US" i="1" dirty="0" err="1"/>
              <a:t>tumeric</a:t>
            </a:r>
            <a:r>
              <a:rPr lang="en-US" i="1" dirty="0"/>
              <a:t> extract + essential oils)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5. </a:t>
            </a:r>
            <a:r>
              <a:rPr lang="en-US" sz="2000" b="1" dirty="0" err="1" smtClean="0"/>
              <a:t>Sabinsa</a:t>
            </a:r>
            <a:r>
              <a:rPr lang="en-US" sz="2000" b="1" dirty="0" smtClean="0"/>
              <a:t> - Curcumin C</a:t>
            </a:r>
            <a:r>
              <a:rPr lang="en-US" sz="2000" b="1" baseline="30000" dirty="0" smtClean="0"/>
              <a:t>3</a:t>
            </a:r>
            <a:r>
              <a:rPr lang="en-US" sz="2000" b="1" dirty="0" smtClean="0"/>
              <a:t> Complex</a:t>
            </a:r>
            <a:r>
              <a:rPr lang="en-US" sz="2000" b="1" baseline="30000" dirty="0" smtClean="0"/>
              <a:t>® </a:t>
            </a:r>
            <a:r>
              <a:rPr lang="en-US" i="1" dirty="0" smtClean="0"/>
              <a:t>(curcumin + </a:t>
            </a:r>
            <a:r>
              <a:rPr lang="en-US" i="1" dirty="0" err="1" smtClean="0"/>
              <a:t>BioPerine</a:t>
            </a:r>
            <a:r>
              <a:rPr lang="en-US" i="1" dirty="0" smtClean="0"/>
              <a:t>)</a:t>
            </a:r>
          </a:p>
          <a:p>
            <a:pPr>
              <a:spcAft>
                <a:spcPts val="600"/>
              </a:spcAft>
            </a:pP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-22964" y="6574458"/>
            <a:ext cx="8153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*http://</a:t>
            </a:r>
            <a:r>
              <a:rPr lang="en-US" sz="1200" dirty="0"/>
              <a:t>www.naturalnews.com/041329_curcumin_anti-cancer_scientific_literature.html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2057400"/>
            <a:ext cx="6629400" cy="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3733800"/>
            <a:ext cx="6629400" cy="0"/>
          </a:xfrm>
          <a:prstGeom prst="line">
            <a:avLst/>
          </a:prstGeom>
          <a:ln w="76200" cmpd="dbl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B55C-4366-454F-8CC5-D1C6D89B1A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8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2">
      <a:dk1>
        <a:sysClr val="windowText" lastClr="000000"/>
      </a:dk1>
      <a:lt1>
        <a:sysClr val="window" lastClr="FFFFFF"/>
      </a:lt1>
      <a:dk2>
        <a:srgbClr val="874296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</TotalTime>
  <Words>771</Words>
  <Application>Microsoft Office PowerPoint</Application>
  <PresentationFormat>On-screen Show (4:3)</PresentationFormat>
  <Paragraphs>128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Carolina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jaskot</dc:creator>
  <cp:lastModifiedBy>Rich</cp:lastModifiedBy>
  <cp:revision>114</cp:revision>
  <dcterms:created xsi:type="dcterms:W3CDTF">2014-07-18T20:44:31Z</dcterms:created>
  <dcterms:modified xsi:type="dcterms:W3CDTF">2015-12-08T15:21:48Z</dcterms:modified>
</cp:coreProperties>
</file>